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 saveSubsetFonts="1" strictFirstAndLastChar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12192000" cy="6858000"/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84" d="100"/>
          <a:sy n="84" d="100"/>
        </p:scale>
        <p:origin x="-595" y="-62"/>
      </p:cViewPr>
      <p:guideLst>
        <p:guide pos="2160" orient="horz"/>
        <p:guide pos="3840"/>
      </p:guideLst>
    </p:cSldViewPr>
  </p:slideViewPr>
  <p:gridSpacing cx="73736200" cy="7373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presProps" Target="presProps.xml" /><Relationship Id="rId15" Type="http://schemas.openxmlformats.org/officeDocument/2006/relationships/tableStyles" Target="tableStyles.xml" /><Relationship Id="rId1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Slide" preserve="0" showMasterPhAnim="0" type="title" userDrawn="1">
  <p:cSld name="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pPr>
              <a:defRPr/>
            </a:pPr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  <p:pic>
        <p:nvPicPr>
          <p:cNvPr id="27" name="Google Shape;27;p2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1892125" y="0"/>
            <a:ext cx="102998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2"/>
          <p:cNvPicPr/>
          <p:nvPr/>
        </p:nvPicPr>
        <p:blipFill>
          <a:blip r:embed="rId2">
            <a:alphaModFix/>
          </a:blip>
          <a:srcRect l="0" t="0" r="79210" b="0"/>
          <a:stretch/>
        </p:blipFill>
        <p:spPr bwMode="auto">
          <a:xfrm flipH="1">
            <a:off x="1" y="0"/>
            <a:ext cx="214131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and Vertical Text" preserve="0" showMasterPhAnim="0" type="vertTx" userDrawn="1">
  <p:cSld name="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" name="Google Shape;81;p11"/>
          <p:cNvSpPr txBox="1">
            <a:spLocks noGrp="1"/>
          </p:cNvSpPr>
          <p:nvPr>
            <p:ph type="title"/>
          </p:nvPr>
        </p:nvSpPr>
        <p:spPr bwMode="auto">
          <a:xfrm>
            <a:off x="2345434" y="307069"/>
            <a:ext cx="9008365" cy="77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body" idx="1"/>
          </p:nvPr>
        </p:nvSpPr>
        <p:spPr bwMode="auto"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5" name="Google Shape;85;p11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Vertical Title and Text" preserve="0" showMasterPhAnim="0" type="vertTitleAndTx" userDrawn="1">
  <p:cSld name="VERTICAL_TITLE_AND_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" name="Google Shape;87;p12"/>
          <p:cNvSpPr txBox="1">
            <a:spLocks noGrp="1"/>
          </p:cNvSpPr>
          <p:nvPr>
            <p:ph type="title"/>
          </p:nvPr>
        </p:nvSpPr>
        <p:spPr bwMode="auto"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body" idx="1"/>
          </p:nvPr>
        </p:nvSpPr>
        <p:spPr bwMode="auto"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and Content" preserve="0" showMasterPhAnim="0" type="obj" userDrawn="1">
  <p:cSld name="OBJEC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" name="Google Shape;30;p3"/>
          <p:cNvSpPr txBox="1">
            <a:spLocks noGrp="1"/>
          </p:cNvSpPr>
          <p:nvPr>
            <p:ph type="title"/>
          </p:nvPr>
        </p:nvSpPr>
        <p:spPr bwMode="auto">
          <a:xfrm>
            <a:off x="2345434" y="307069"/>
            <a:ext cx="9008365" cy="77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3" name="Google Shape;33;p3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4" name="Google Shape;34;p3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Section Header" preserve="0" showMasterPhAnim="0" type="secHead" userDrawn="1">
  <p:cSld name="SECTION_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 txBox="1"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wo Content" preserve="0" showMasterPhAnim="0" type="twoObj" userDrawn="1">
  <p:cSld name="TWO_OBJEC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" name="Google Shape;42;p5"/>
          <p:cNvSpPr txBox="1">
            <a:spLocks noGrp="1"/>
          </p:cNvSpPr>
          <p:nvPr>
            <p:ph type="title"/>
          </p:nvPr>
        </p:nvSpPr>
        <p:spPr bwMode="auto">
          <a:xfrm>
            <a:off x="2345434" y="307069"/>
            <a:ext cx="9008365" cy="77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body" idx="2"/>
          </p:nvPr>
        </p:nvSpPr>
        <p:spPr bwMode="auto"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Comparison" preserve="0" showMasterPhAnim="0" type="twoTxTwoObj" userDrawn="1">
  <p:cSld name="TWO_OBJECTS_WITH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" name="Google Shape;49;p6"/>
          <p:cNvSpPr txBox="1"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body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body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6" name="Google Shape;56;p6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Only" preserve="0" showMasterPhAnim="0" type="titleOnly" userDrawn="1">
  <p:cSld name="TITLE_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" name="Google Shape;58;p7"/>
          <p:cNvSpPr txBox="1">
            <a:spLocks noGrp="1"/>
          </p:cNvSpPr>
          <p:nvPr>
            <p:ph type="title"/>
          </p:nvPr>
        </p:nvSpPr>
        <p:spPr bwMode="auto">
          <a:xfrm>
            <a:off x="2345434" y="307069"/>
            <a:ext cx="9008365" cy="77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Blank" preserve="0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3" name="Google Shape;63;p8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4" name="Google Shape;64;p8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Content with Caption" preserve="0" showMasterPhAnim="0" type="objTx" userDrawn="1">
  <p:cSld name="OBJECT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 txBox="1"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1"/>
          </p:nvPr>
        </p:nvSpPr>
        <p:spPr bwMode="auto"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799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body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>
              <a:defRPr/>
            </a:pPr>
            <a:endParaRPr/>
          </a:p>
        </p:txBody>
      </p:sp>
      <p:sp>
        <p:nvSpPr>
          <p:cNvPr id="70" name="Google Shape;70;p9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Picture with Caption" preserve="0" showMasterPhAnim="0" type="picTx" userDrawn="1">
  <p:cSld name="PICTURE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" name="Google Shape;74;p10"/>
          <p:cNvSpPr txBox="1"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5" name="Google Shape;75;p10"/>
          <p:cNvSpPr>
            <a:spLocks noGrp="1"/>
          </p:cNvSpPr>
          <p:nvPr>
            <p:ph type="pic" idx="2"/>
          </p:nvPr>
        </p:nvSpPr>
        <p:spPr bwMode="auto"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10"/>
          <p:cNvSpPr txBox="1">
            <a:spLocks noGrp="1"/>
          </p:cNvSpPr>
          <p:nvPr>
            <p:ph type="body" idx="1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>
              <a:defRPr/>
            </a:pPr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8" name="Google Shape;78;p10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9" name="Google Shape;79;p10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chemeClr val="lt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/>
          <p:nvPr/>
        </p:nvPicPr>
        <p:blipFill>
          <a:blip r:embed="rId13">
            <a:alphaModFix/>
          </a:blip>
          <a:stretch/>
        </p:blipFill>
        <p:spPr bwMode="auto">
          <a:xfrm rot="10800000">
            <a:off x="0" y="0"/>
            <a:ext cx="4067799" cy="270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1"/>
          <p:cNvPicPr/>
          <p:nvPr/>
        </p:nvPicPr>
        <p:blipFill>
          <a:blip r:embed="rId13">
            <a:alphaModFix/>
          </a:blip>
          <a:srcRect l="0" t="0" r="68487" b="0"/>
          <a:stretch/>
        </p:blipFill>
        <p:spPr bwMode="auto">
          <a:xfrm rot="10800000" flipH="1">
            <a:off x="4038600" y="0"/>
            <a:ext cx="1281895" cy="270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1"/>
          <p:cNvPicPr/>
          <p:nvPr/>
        </p:nvPicPr>
        <p:blipFill>
          <a:blip r:embed="rId13">
            <a:alphaModFix/>
          </a:blip>
          <a:srcRect l="0" t="0" r="68487" b="0"/>
          <a:stretch/>
        </p:blipFill>
        <p:spPr bwMode="auto">
          <a:xfrm rot="10800000">
            <a:off x="5161609" y="0"/>
            <a:ext cx="1281895" cy="270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1"/>
          <p:cNvPicPr/>
          <p:nvPr/>
        </p:nvPicPr>
        <p:blipFill>
          <a:blip r:embed="rId13">
            <a:alphaModFix/>
          </a:blip>
          <a:srcRect l="0" t="0" r="68487" b="0"/>
          <a:stretch/>
        </p:blipFill>
        <p:spPr bwMode="auto">
          <a:xfrm rot="10800000" flipH="1">
            <a:off x="6318652" y="4408"/>
            <a:ext cx="1281895" cy="270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1"/>
          <p:cNvPicPr/>
          <p:nvPr/>
        </p:nvPicPr>
        <p:blipFill>
          <a:blip r:embed="rId13">
            <a:alphaModFix/>
          </a:blip>
          <a:srcRect l="0" t="0" r="68487" b="0"/>
          <a:stretch/>
        </p:blipFill>
        <p:spPr bwMode="auto">
          <a:xfrm rot="10800000">
            <a:off x="7441661" y="4408"/>
            <a:ext cx="1281895" cy="270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"/>
          <p:cNvPicPr/>
          <p:nvPr/>
        </p:nvPicPr>
        <p:blipFill>
          <a:blip r:embed="rId13">
            <a:alphaModFix/>
          </a:blip>
          <a:srcRect l="0" t="0" r="68487" b="0"/>
          <a:stretch/>
        </p:blipFill>
        <p:spPr bwMode="auto">
          <a:xfrm rot="10800000" flipH="1">
            <a:off x="8564670" y="0"/>
            <a:ext cx="1281895" cy="270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1"/>
          <p:cNvPicPr/>
          <p:nvPr/>
        </p:nvPicPr>
        <p:blipFill>
          <a:blip r:embed="rId13">
            <a:alphaModFix/>
          </a:blip>
          <a:srcRect l="0" t="0" r="68487" b="0"/>
          <a:stretch/>
        </p:blipFill>
        <p:spPr bwMode="auto">
          <a:xfrm rot="10800000">
            <a:off x="9687679" y="0"/>
            <a:ext cx="1281895" cy="270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"/>
          <p:cNvPicPr/>
          <p:nvPr/>
        </p:nvPicPr>
        <p:blipFill>
          <a:blip r:embed="rId13">
            <a:alphaModFix/>
          </a:blip>
          <a:srcRect l="0" t="0" r="68487" b="0"/>
          <a:stretch/>
        </p:blipFill>
        <p:spPr bwMode="auto">
          <a:xfrm rot="10800000" flipH="1">
            <a:off x="10844723" y="0"/>
            <a:ext cx="1347278" cy="270847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/>
          <p:nvPr/>
        </p:nvSpPr>
        <p:spPr bwMode="auto">
          <a:xfrm>
            <a:off x="0" y="365125"/>
            <a:ext cx="12192000" cy="1325563"/>
          </a:xfrm>
          <a:prstGeom prst="rect">
            <a:avLst/>
          </a:prstGeom>
          <a:gradFill>
            <a:gsLst>
              <a:gs pos="0">
                <a:srgbClr val="E3E3E3">
                  <a:alpha val="0"/>
                </a:srgbClr>
              </a:gs>
              <a:gs pos="100000">
                <a:srgbClr val="EBECEE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" name="Google Shape;15;p1"/>
          <p:cNvSpPr/>
          <p:nvPr/>
        </p:nvSpPr>
        <p:spPr bwMode="auto">
          <a:xfrm>
            <a:off x="-1" y="1690688"/>
            <a:ext cx="12192001" cy="5167312"/>
          </a:xfrm>
          <a:prstGeom prst="rect">
            <a:avLst/>
          </a:prstGeom>
          <a:solidFill>
            <a:srgbClr val="EBEC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6" name="Google Shape;16;p1"/>
          <p:cNvSpPr txBox="1">
            <a:spLocks noGrp="1"/>
          </p:cNvSpPr>
          <p:nvPr>
            <p:ph type="title"/>
          </p:nvPr>
        </p:nvSpPr>
        <p:spPr bwMode="auto">
          <a:xfrm>
            <a:off x="2345434" y="307069"/>
            <a:ext cx="9008365" cy="77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6A502B"/>
                </a:solidFill>
                <a:latin typeface="Calibri"/>
                <a:ea typeface="Calibri"/>
                <a:cs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>
              <a:defRPr/>
            </a:pPr>
            <a:endParaRPr/>
          </a:p>
        </p:txBody>
      </p:sp>
      <p:sp>
        <p:nvSpPr>
          <p:cNvPr id="17" name="Google Shape;17;p1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8" name="Google Shape;18;p1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9" name="Google Shape;19;p1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" name="Google Shape;20;p1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/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5" Type="http://schemas.openxmlformats.org/officeDocument/2006/relationships/image" Target="../media/image21.jpg"/><Relationship Id="rId6" Type="http://schemas.openxmlformats.org/officeDocument/2006/relationships/image" Target="../media/image22.jpg"/><Relationship Id="rId7" Type="http://schemas.openxmlformats.org/officeDocument/2006/relationships/image" Target="../media/image23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7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13"/>
          <p:cNvSpPr txBox="1">
            <a:spLocks noGrp="1"/>
          </p:cNvSpPr>
          <p:nvPr>
            <p:ph type="ctrTitle"/>
          </p:nvPr>
        </p:nvSpPr>
        <p:spPr bwMode="auto">
          <a:xfrm>
            <a:off x="767408" y="2348880"/>
            <a:ext cx="10160206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C7953"/>
              </a:buClr>
              <a:buSzPct val="100000"/>
              <a:buFont typeface="Arial"/>
              <a:buNone/>
              <a:defRPr/>
            </a:pPr>
            <a:r>
              <a:rPr lang="ru-RU" b="1">
                <a:solidFill>
                  <a:schemeClr val="tx1"/>
                </a:solidFill>
                <a:latin typeface="Arial"/>
                <a:ea typeface="Arial"/>
                <a:cs typeface="Arial"/>
              </a:rPr>
              <a:t>Организация самостоятельной работы студентов в ОГАПОУ «ААТ» </a:t>
            </a:r>
            <a:endParaRPr b="1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1"/>
          </p:nvPr>
        </p:nvSpPr>
        <p:spPr bwMode="auto">
          <a:xfrm>
            <a:off x="839416" y="4797152"/>
            <a:ext cx="6013938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784D"/>
              </a:buClr>
              <a:buSzPts val="3200"/>
              <a:buNone/>
              <a:defRPr/>
            </a:pPr>
            <a:endParaRPr lang="ru-RU" sz="3200">
              <a:solidFill>
                <a:srgbClr val="BF784D"/>
              </a:solidFill>
              <a:latin typeface="Arial"/>
              <a:ea typeface="Arial"/>
              <a:cs typeface="Arial"/>
            </a:endParaRPr>
          </a:p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784D"/>
              </a:buClr>
              <a:buSzPts val="3200"/>
              <a:buNone/>
              <a:defRPr/>
            </a:pPr>
            <a:r>
              <a:rPr lang="ru-RU" sz="3200">
                <a:solidFill>
                  <a:schemeClr val="tx1"/>
                </a:solidFill>
                <a:latin typeface="Arial"/>
                <a:ea typeface="Arial"/>
                <a:cs typeface="Arial"/>
              </a:rPr>
              <a:t>Маняхина Елена Юрьевна, заместитель директора</a:t>
            </a:r>
            <a:endParaRPr sz="320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5059535" name="Google Shape;58;p7"/>
          <p:cNvSpPr txBox="1">
            <a:spLocks noGrp="1"/>
          </p:cNvSpPr>
          <p:nvPr>
            <p:ph type="title"/>
          </p:nvPr>
        </p:nvSpPr>
        <p:spPr bwMode="auto">
          <a:xfrm>
            <a:off x="2345433" y="307068"/>
            <a:ext cx="9008364" cy="77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4" tIns="45699" rIns="91424" bIns="45699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r>
              <a:rPr/>
              <a:t>Экскурсии по профнаправленности</a:t>
            </a:r>
            <a:endParaRPr/>
          </a:p>
        </p:txBody>
      </p:sp>
      <p:pic>
        <p:nvPicPr>
          <p:cNvPr id="41200546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74927" y="987888"/>
            <a:ext cx="3245897" cy="2434423"/>
          </a:xfrm>
          <a:prstGeom prst="rect">
            <a:avLst/>
          </a:prstGeom>
        </p:spPr>
      </p:pic>
      <p:pic>
        <p:nvPicPr>
          <p:cNvPr id="57868286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4023640" y="1001454"/>
            <a:ext cx="3236727" cy="2427545"/>
          </a:xfrm>
          <a:prstGeom prst="rect">
            <a:avLst/>
          </a:prstGeom>
        </p:spPr>
      </p:pic>
      <p:pic>
        <p:nvPicPr>
          <p:cNvPr id="208194413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7981601" y="929323"/>
            <a:ext cx="3261225" cy="2412311"/>
          </a:xfrm>
          <a:prstGeom prst="rect">
            <a:avLst/>
          </a:prstGeom>
        </p:spPr>
      </p:pic>
      <p:pic>
        <p:nvPicPr>
          <p:cNvPr id="2104857377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173898" y="3780828"/>
            <a:ext cx="3273385" cy="2462711"/>
          </a:xfrm>
          <a:prstGeom prst="rect">
            <a:avLst/>
          </a:prstGeom>
        </p:spPr>
      </p:pic>
      <p:pic>
        <p:nvPicPr>
          <p:cNvPr id="1412767121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3539759" y="3708276"/>
            <a:ext cx="4676270" cy="2104321"/>
          </a:xfrm>
          <a:prstGeom prst="rect">
            <a:avLst/>
          </a:prstGeom>
        </p:spPr>
      </p:pic>
      <p:pic>
        <p:nvPicPr>
          <p:cNvPr id="1667585684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flipH="0" flipV="0">
            <a:off x="8621739" y="3846990"/>
            <a:ext cx="3107184" cy="23303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ctr">
              <a:defRPr/>
            </a:pPr>
            <a:endParaRPr lang="ru-RU"/>
          </a:p>
          <a:p>
            <a:pPr algn="ctr">
              <a:defRPr/>
            </a:pPr>
            <a:endParaRPr lang="ru-RU"/>
          </a:p>
          <a:p>
            <a:pPr algn="ctr">
              <a:buNone/>
              <a:defRPr/>
            </a:pPr>
            <a:r>
              <a:rPr lang="ru-RU" sz="4400">
                <a:latin typeface="Arial Black"/>
              </a:rPr>
              <a:t>СПАСИБО ЗА ВНИМАНИЕ!</a:t>
            </a:r>
            <a:endParaRPr lang="ru-RU" sz="4400">
              <a:latin typeface="Arial Blac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3" name="Google Shape;143;p14"/>
          <p:cNvSpPr txBox="1"/>
          <p:nvPr/>
        </p:nvSpPr>
        <p:spPr bwMode="auto">
          <a:xfrm>
            <a:off x="1064335" y="4797187"/>
            <a:ext cx="1632628" cy="467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rm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1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4" name="Google Shape;144;p14"/>
          <p:cNvSpPr txBox="1"/>
          <p:nvPr/>
        </p:nvSpPr>
        <p:spPr bwMode="auto">
          <a:xfrm>
            <a:off x="1064335" y="5265117"/>
            <a:ext cx="1620033" cy="58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/>
          <a:p>
            <a:pPr marL="0" marR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  <a:t> </a:t>
            </a:r>
            <a:b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</a:br>
            <a:b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</a:br>
            <a:endParaRPr sz="11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5" name="Google Shape;145;p14"/>
          <p:cNvSpPr txBox="1"/>
          <p:nvPr/>
        </p:nvSpPr>
        <p:spPr bwMode="auto">
          <a:xfrm>
            <a:off x="3172009" y="4797187"/>
            <a:ext cx="1632628" cy="467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rm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1" i="0" u="none" strike="noStrike" cap="none">
              <a:solidFill>
                <a:srgbClr val="C19D69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6" name="Google Shape;146;p14"/>
          <p:cNvSpPr txBox="1"/>
          <p:nvPr/>
        </p:nvSpPr>
        <p:spPr bwMode="auto">
          <a:xfrm>
            <a:off x="3172009" y="5265117"/>
            <a:ext cx="1620033" cy="58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/>
          <a:p>
            <a:pPr marL="0" marR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b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</a:br>
            <a:b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</a:br>
            <a:endParaRPr sz="11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7" name="Google Shape;147;p14"/>
          <p:cNvSpPr txBox="1"/>
          <p:nvPr/>
        </p:nvSpPr>
        <p:spPr bwMode="auto">
          <a:xfrm>
            <a:off x="5279685" y="4797187"/>
            <a:ext cx="1632628" cy="467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rm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1" i="0" u="none" strike="noStrike" cap="none">
              <a:solidFill>
                <a:schemeClr val="accent3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8" name="Google Shape;148;p14"/>
          <p:cNvSpPr txBox="1"/>
          <p:nvPr/>
        </p:nvSpPr>
        <p:spPr bwMode="auto">
          <a:xfrm>
            <a:off x="5279685" y="5265117"/>
            <a:ext cx="1620033" cy="58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/>
          <a:p>
            <a:pPr marL="0" marR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  <a:t> </a:t>
            </a:r>
            <a:b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</a:br>
            <a:b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</a:br>
            <a:endParaRPr sz="11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9" name="Google Shape;149;p14"/>
          <p:cNvSpPr txBox="1"/>
          <p:nvPr/>
        </p:nvSpPr>
        <p:spPr bwMode="auto">
          <a:xfrm>
            <a:off x="7374765" y="4797187"/>
            <a:ext cx="1632628" cy="467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rm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1" i="0" u="none" strike="noStrike" cap="none">
              <a:solidFill>
                <a:srgbClr val="DDABA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0" name="Google Shape;150;p14"/>
          <p:cNvSpPr txBox="1"/>
          <p:nvPr/>
        </p:nvSpPr>
        <p:spPr bwMode="auto">
          <a:xfrm>
            <a:off x="7374765" y="5265117"/>
            <a:ext cx="1620033" cy="58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/>
          <a:p>
            <a:pPr marL="0" marR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b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</a:br>
            <a:b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</a:br>
            <a:endParaRPr sz="11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1" name="Google Shape;151;p14"/>
          <p:cNvSpPr txBox="1"/>
          <p:nvPr/>
        </p:nvSpPr>
        <p:spPr bwMode="auto">
          <a:xfrm>
            <a:off x="9495034" y="4797187"/>
            <a:ext cx="1632628" cy="467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rm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1" i="0" u="none" strike="noStrike" cap="none">
              <a:solidFill>
                <a:schemeClr val="accent5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2" name="Google Shape;152;p14"/>
          <p:cNvSpPr txBox="1"/>
          <p:nvPr/>
        </p:nvSpPr>
        <p:spPr bwMode="auto">
          <a:xfrm>
            <a:off x="9495034" y="5265117"/>
            <a:ext cx="1620033" cy="58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/>
          <a:p>
            <a:pPr marL="0" marR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b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</a:br>
            <a:br>
              <a:rPr lang="en-US" sz="11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</a:rPr>
            </a:br>
            <a:endParaRPr sz="11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3" name="Прямоугольник 52"/>
          <p:cNvSpPr/>
          <p:nvPr/>
        </p:nvSpPr>
        <p:spPr bwMode="auto">
          <a:xfrm>
            <a:off x="479376" y="980728"/>
            <a:ext cx="1072919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4000">
                <a:latin typeface="Times New Roman"/>
                <a:cs typeface="Times New Roman"/>
              </a:rPr>
              <a:t>	</a:t>
            </a:r>
            <a:r>
              <a:rPr lang="ru-RU" sz="3600">
                <a:latin typeface="Times New Roman"/>
                <a:cs typeface="Times New Roman"/>
              </a:rPr>
              <a:t>Самостоятельная </a:t>
            </a:r>
            <a:r>
              <a:rPr lang="ru-RU" sz="3600">
                <a:latin typeface="Times New Roman"/>
                <a:cs typeface="Times New Roman"/>
              </a:rPr>
              <a:t>работа студентов (СРС) является </a:t>
            </a:r>
            <a:r>
              <a:rPr lang="ru-RU" sz="3600">
                <a:latin typeface="Times New Roman"/>
                <a:cs typeface="Times New Roman"/>
              </a:rPr>
              <a:t>составной частью процесса подготовки специалистов среднего звена или квалифицированных рабочих, служащих, предусмотренной ФГОС СПО.</a:t>
            </a:r>
            <a:endParaRPr/>
          </a:p>
          <a:p>
            <a:pPr algn="just">
              <a:defRPr/>
            </a:pPr>
            <a:r>
              <a:rPr lang="ru-RU" sz="3600">
                <a:latin typeface="Times New Roman"/>
                <a:cs typeface="Times New Roman"/>
              </a:rPr>
              <a:t>	</a:t>
            </a:r>
            <a:r>
              <a:rPr lang="ru-RU" sz="3600">
                <a:latin typeface="Times New Roman"/>
                <a:cs typeface="Times New Roman"/>
              </a:rPr>
              <a:t>Самостоятельная работа – это планируемая работа студентов, выполняемая по заданию и при методическом руководстве преподавателя, но без его непосредственного участия.</a:t>
            </a:r>
            <a:endParaRPr lang="ru-RU" sz="360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buNone/>
              <a:defRPr/>
            </a:pPr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5015880" y="2852936"/>
            <a:ext cx="6888087" cy="387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91344" y="0"/>
            <a:ext cx="7248129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1331532" name=""/>
          <p:cNvSpPr txBox="1"/>
          <p:nvPr/>
        </p:nvSpPr>
        <p:spPr bwMode="auto">
          <a:xfrm flipH="0" flipV="0">
            <a:off x="7981601" y="314417"/>
            <a:ext cx="3653871" cy="8233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4800">
                <a:solidFill>
                  <a:srgbClr val="FF0000"/>
                </a:solidFill>
              </a:rPr>
              <a:t>Как было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23979452" name="Google Shape;30;p3"/>
          <p:cNvSpPr txBox="1">
            <a:spLocks noGrp="1"/>
          </p:cNvSpPr>
          <p:nvPr>
            <p:ph type="title"/>
          </p:nvPr>
        </p:nvSpPr>
        <p:spPr bwMode="auto">
          <a:xfrm flipH="0" flipV="0">
            <a:off x="5480361" y="1086531"/>
            <a:ext cx="6311240" cy="779463"/>
          </a:xfrm>
          <a:prstGeom prst="rect">
            <a:avLst/>
          </a:prstGeom>
          <a:noFill/>
          <a:ln>
            <a:noFill/>
          </a:ln>
        </p:spPr>
        <p:txBody>
          <a:bodyPr spcFirstLastPara="1" vertOverflow="overflow" horzOverflow="overflow" vert="horz" wrap="square" lIns="91424" tIns="45699" rIns="91424" bIns="45699" numCol="1" spcCol="0" rtlCol="0" fromWordArt="0" anchor="ctr" anchorCtr="0" forceAA="0" upright="0" compatLnSpc="0">
            <a:normAutofit fontScale="90000" lnSpcReduction="2000"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algn="ctr">
              <a:defRPr/>
            </a:pPr>
            <a:r>
              <a:rPr/>
              <a:t>Положение об организации самостоятельной работы</a:t>
            </a:r>
            <a:endParaRPr/>
          </a:p>
        </p:txBody>
      </p:sp>
      <p:pic>
        <p:nvPicPr>
          <p:cNvPr id="181757955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250630" y="143279"/>
            <a:ext cx="4642281" cy="65700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07368" y="404664"/>
            <a:ext cx="10874424" cy="4351338"/>
          </a:xfrm>
        </p:spPr>
        <p:txBody>
          <a:bodyPr>
            <a:normAutofit/>
          </a:bodyPr>
          <a:lstStyle/>
          <a:p>
            <a:pPr algn="just">
              <a:buNone/>
              <a:defRPr/>
            </a:pPr>
            <a:r>
              <a:rPr lang="ru-RU" sz="3600">
                <a:latin typeface="Times New Roman"/>
                <a:cs typeface="Times New Roman"/>
              </a:rPr>
              <a:t>		</a:t>
            </a:r>
            <a:r>
              <a:rPr lang="ru-RU">
                <a:latin typeface="Times New Roman"/>
                <a:cs typeface="Times New Roman"/>
              </a:rPr>
              <a:t>Преподаватели </a:t>
            </a:r>
            <a:r>
              <a:rPr lang="ru-RU">
                <a:latin typeface="Times New Roman"/>
                <a:cs typeface="Times New Roman"/>
              </a:rPr>
              <a:t>самостоятельно планируют объем времени, отведенного на внеаудиторную самостоятельную работу, эмпирически определяя затраты времени на самостоятельное выполнение конкретного учебного задания</a:t>
            </a:r>
            <a:r>
              <a:rPr lang="ru-RU">
                <a:latin typeface="Times New Roman"/>
                <a:cs typeface="Times New Roman"/>
              </a:rPr>
              <a:t>. Объем СРС  отражается в рабочих программах преподавателя.</a:t>
            </a:r>
            <a:endParaRPr/>
          </a:p>
          <a:p>
            <a:pPr algn="just">
              <a:buNone/>
              <a:defRPr/>
            </a:pPr>
            <a:endParaRPr lang="ru-RU" sz="3600">
              <a:latin typeface="Times New Roman"/>
              <a:cs typeface="Times New Roman"/>
            </a:endParaRPr>
          </a:p>
        </p:txBody>
      </p:sp>
      <p:pic>
        <p:nvPicPr>
          <p:cNvPr id="26626" name="Picture 2" descr="C:\Users\aat-ohtr\Desktop\2025-11-05_15-29-28.pn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2708920"/>
            <a:ext cx="7007424" cy="3941676"/>
          </a:xfrm>
          <a:prstGeom prst="rect">
            <a:avLst/>
          </a:prstGeom>
          <a:noFill/>
        </p:spPr>
      </p:pic>
      <p:pic>
        <p:nvPicPr>
          <p:cNvPr id="5" name="Picture 2" descr="C:\Users\aat-ohtr\Desktop\2025-11-05_17-20-17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6613482" y="2708920"/>
            <a:ext cx="5578518" cy="39470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7616997" name="Google Shape;30;p3"/>
          <p:cNvSpPr txBox="1">
            <a:spLocks noGrp="1"/>
          </p:cNvSpPr>
          <p:nvPr>
            <p:ph type="title"/>
          </p:nvPr>
        </p:nvSpPr>
        <p:spPr bwMode="auto">
          <a:xfrm flipH="0" flipV="0">
            <a:off x="6030363" y="1546243"/>
            <a:ext cx="5508386" cy="77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4" tIns="45699" rIns="91424" bIns="45699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algn="ctr">
              <a:defRPr/>
            </a:pPr>
            <a:r>
              <a:rPr/>
              <a:t>Учёт в расписании</a:t>
            </a:r>
            <a:endParaRPr/>
          </a:p>
        </p:txBody>
      </p:sp>
      <p:pic>
        <p:nvPicPr>
          <p:cNvPr id="124471449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287621" y="117713"/>
            <a:ext cx="4753252" cy="6721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63352" y="260648"/>
            <a:ext cx="8351574" cy="469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4367808" y="2420888"/>
            <a:ext cx="742482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72408668" name=""/>
          <p:cNvSpPr txBox="1"/>
          <p:nvPr/>
        </p:nvSpPr>
        <p:spPr bwMode="auto">
          <a:xfrm flipH="0" flipV="0">
            <a:off x="9035825" y="665825"/>
            <a:ext cx="2759376" cy="8233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4800" b="1">
                <a:solidFill>
                  <a:srgbClr val="FF0000"/>
                </a:solidFill>
              </a:rPr>
              <a:t>Стало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91344" y="188640"/>
            <a:ext cx="691276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4583832" y="2636912"/>
            <a:ext cx="7040783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51927898" name="Google Shape;30;p3"/>
          <p:cNvSpPr txBox="1">
            <a:spLocks noGrp="1"/>
          </p:cNvSpPr>
          <p:nvPr>
            <p:ph type="title"/>
          </p:nvPr>
        </p:nvSpPr>
        <p:spPr bwMode="auto">
          <a:xfrm flipH="0" flipV="0">
            <a:off x="4510514" y="57384"/>
            <a:ext cx="3967208" cy="77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4" tIns="45699" rIns="91424" bIns="45699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502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algn="ctr">
              <a:defRPr/>
            </a:pPr>
            <a:r>
              <a:rPr sz="2400"/>
              <a:t>Мини-проекты</a:t>
            </a:r>
            <a:r>
              <a:rPr sz="2400"/>
              <a:t> и конкурсы профмастерства</a:t>
            </a:r>
            <a:r>
              <a:rPr sz="2400"/>
              <a:t> </a:t>
            </a:r>
            <a:endParaRPr/>
          </a:p>
        </p:txBody>
      </p:sp>
      <p:pic>
        <p:nvPicPr>
          <p:cNvPr id="51328078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758997" y="307068"/>
            <a:ext cx="3505785" cy="2629339"/>
          </a:xfrm>
          <a:prstGeom prst="rect">
            <a:avLst/>
          </a:prstGeom>
        </p:spPr>
      </p:pic>
      <p:pic>
        <p:nvPicPr>
          <p:cNvPr id="63014980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4962577" y="945590"/>
            <a:ext cx="3515145" cy="2636359"/>
          </a:xfrm>
          <a:prstGeom prst="rect">
            <a:avLst/>
          </a:prstGeom>
        </p:spPr>
      </p:pic>
      <p:pic>
        <p:nvPicPr>
          <p:cNvPr id="173653602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5025161" y="3707390"/>
            <a:ext cx="3526117" cy="2645293"/>
          </a:xfrm>
          <a:prstGeom prst="rect">
            <a:avLst/>
          </a:prstGeom>
        </p:spPr>
      </p:pic>
      <p:pic>
        <p:nvPicPr>
          <p:cNvPr id="895371061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9596254" y="158695"/>
            <a:ext cx="1640492" cy="2917001"/>
          </a:xfrm>
          <a:prstGeom prst="rect">
            <a:avLst/>
          </a:prstGeom>
        </p:spPr>
      </p:pic>
      <p:pic>
        <p:nvPicPr>
          <p:cNvPr id="871044633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9664660" y="3297144"/>
            <a:ext cx="2191674" cy="3101776"/>
          </a:xfrm>
          <a:prstGeom prst="rect">
            <a:avLst/>
          </a:prstGeom>
        </p:spPr>
      </p:pic>
      <p:pic>
        <p:nvPicPr>
          <p:cNvPr id="1695769287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flipH="0" flipV="0">
            <a:off x="990436" y="3075697"/>
            <a:ext cx="2605019" cy="34733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Custom 8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0ADAD"/>
      </a:accent1>
      <a:accent2>
        <a:srgbClr val="C29D69"/>
      </a:accent2>
      <a:accent3>
        <a:srgbClr val="A5A5A5"/>
      </a:accent3>
      <a:accent4>
        <a:srgbClr val="DEABA0"/>
      </a:accent4>
      <a:accent5>
        <a:srgbClr val="BCC4C0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Р7-Офис/2024.3.1.523</Application>
  <DocSecurity>0</DocSecurity>
  <PresentationFormat>Произвольный</PresentationFormat>
  <Paragraphs>0</Paragraphs>
  <Slides>11</Slides>
  <Notes>11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самостоятельной работы </dc:title>
  <dc:subject/>
  <dc:creator/>
  <cp:keywords/>
  <dc:description/>
  <dc:identifier/>
  <dc:language/>
  <cp:lastModifiedBy/>
  <cp:revision>31</cp:revision>
  <dcterms:modified xsi:type="dcterms:W3CDTF">2025-11-06T14:03:23Z</dcterms:modified>
  <cp:category/>
  <cp:contentStatus/>
  <cp:version/>
</cp:coreProperties>
</file>